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2" r:id="rId5"/>
    <p:sldId id="260" r:id="rId6"/>
    <p:sldId id="264" r:id="rId7"/>
    <p:sldId id="265" r:id="rId8"/>
    <p:sldId id="282" r:id="rId9"/>
    <p:sldId id="279" r:id="rId10"/>
    <p:sldId id="268" r:id="rId11"/>
    <p:sldId id="272" r:id="rId12"/>
    <p:sldId id="285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122"/>
    <a:srgbClr val="1D3D78"/>
    <a:srgbClr val="FC7F34"/>
    <a:srgbClr val="204081"/>
    <a:srgbClr val="DE5C8E"/>
    <a:srgbClr val="D02A69"/>
    <a:srgbClr val="BC753B"/>
    <a:srgbClr val="004123"/>
    <a:srgbClr val="AD1B1F"/>
    <a:srgbClr val="D11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B0F23-F19C-411F-A149-B8CC965082A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5911A-B09E-439C-9F3A-EA4874510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f792554f0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f792554f0_0_2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df792554f0_0_2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f792554f0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f792554f0_0_2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df792554f0_0_2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ED044-EB2A-4D0C-BA8E-C96864C92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523399-CB98-4483-BCD6-A41F3DBE7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52A9E-C008-4246-8F4F-3CED0FD91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8F3A4-719A-4192-BF9F-698E21F36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AAA36-E597-48A6-958A-DD505587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3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5860-679F-4C67-AF90-C441B9F8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796921-D4EF-4C6B-84E1-C34C14B8F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0399B-4207-4113-B98A-43C337318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E68D4-5C3C-408C-A3C2-704702CC7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9D945-A5F3-43FE-9783-83E3543A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4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75DF92-6DC3-4BCA-BE92-45D50BC8B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8E415-D4BE-47C6-B3F0-1EE31F702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D51AC-4426-495C-BA72-B7BC3AF1D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FE265-B3BA-4F54-A4B1-B1239607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EC5CD-2630-4649-937C-8C70C507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96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df792554f0_0_1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831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df792554f0_0_1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gdf792554f0_0_123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17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DE89C-C651-4E2B-A9BF-28DD05DFF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9A0D5-D7BF-4300-8E7B-10133327F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8A7C8-76A6-41B7-8EAA-5C7EB26C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D519D-B7E8-4D6D-B6D4-D398E621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9221D-4AAB-46C9-BFA9-E4C6BA0B4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5C66A-6E50-455E-B656-3542D43C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91FB7-DE97-4E03-9F5B-99852A8BE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94647-3687-49F2-ADA6-92214A6C5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ABE4F-B979-4E8A-B0E6-E94653FF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4C684-9046-4EE9-A42E-E54A66E0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1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68149-7062-4EE6-A870-A10915C9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8B66-FBCA-4834-8F87-EA39AF78E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6FCDF-C916-4545-9924-29204AFB9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C2C8B-7E02-4F9B-9FF7-58B7446E0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E9CFC-6F73-48A7-B23D-E2D44D100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E9B38-006B-4E33-B858-DDA7C5B84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0E07-E482-47BD-B7F7-BDE7CD75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96691-0164-4603-A760-7891C6AE8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ABC49-DF68-4B8D-8D87-09B9BFFF7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0B974-6757-4F31-8F8B-228476199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95D1B-E261-4BF8-9B08-25240068D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1B8171-B785-47BC-A846-7A43505D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8E5635-E440-454A-A24B-0837E096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C220E-8CFC-4E61-A8B0-F2478D24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1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E5AB-3201-4CB4-BEA7-E04D7C433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27DBB-1778-4793-8326-97B08C26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A7831-CEEA-44CE-91EB-026271E0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B5F88-72D8-4172-AE2E-9F9258DD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3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4FC351-E98B-4E44-A7C6-C307A3301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0E3D6-C1CB-4840-8B90-4DCA270E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D8E77-56D8-4D26-A419-F887BB71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4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0ACB-980F-4626-AE25-16CEE12E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CA99E-18FC-4F5A-88D3-A15D8FD13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5E1B6-E1D3-49FF-B758-A8243BF1F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7D11B-3438-4833-8503-B7D7D84E9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F58C8-AF10-4D67-83E5-6874202A6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B9147-7C15-4EB8-82AA-0CBFDA05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78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59BD3-3625-402B-8E93-DA110D0A5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ED809-D50F-45BF-9D10-C601814D79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A658C-6EC0-4AA8-BAAF-3C61936A2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22A0D-5EF5-4305-803F-3EEE55BA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723B2-A3D5-4813-A074-719E7222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63B2F-C7DB-4C1F-9A96-061F43CC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7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B391A8-9B2E-47B8-B4F3-D3984418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91852-209A-4477-AF92-18034A3E5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78329-4A35-4B80-B7D6-FD17D9B3F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18DFC-A712-462B-9ABC-7683F4986E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7F18-DA2A-4645-96A5-7EFB3B92C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866D2-6613-414A-BBF4-860971892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6FAFD-EA1B-4589-BC29-EAED6E76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5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hyperlink" Target="https://www.emerald.com/insight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emerald.com/insight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8.pn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hyperlink" Target="https://my.openathens.net/m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it.nstru.ac.th/nstru-online-database/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hyperlink" Target="https://arit.nstru.ac.th/nstru-online-databas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y.openathens.net/my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hyperlink" Target="https://my.openathens.net/m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13471C5-CC11-4013-9C94-73640A41D5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699" y="667148"/>
            <a:ext cx="11759583" cy="5869407"/>
          </a:xfrm>
          <a:prstGeom prst="rect">
            <a:avLst/>
          </a:prstGeom>
          <a:solidFill>
            <a:srgbClr val="2F2D57">
              <a:alpha val="7800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254C38-3710-4142-AF69-E3319D059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310" y="2475905"/>
            <a:ext cx="7368187" cy="1135395"/>
          </a:xfrm>
        </p:spPr>
        <p:txBody>
          <a:bodyPr>
            <a:noAutofit/>
          </a:bodyPr>
          <a:lstStyle/>
          <a:p>
            <a:pPr algn="l"/>
            <a:r>
              <a:rPr lang="en-US" sz="4400" dirty="0" err="1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คู่มือการใช้งาน</a:t>
            </a:r>
            <a:endParaRPr lang="en-US" sz="4400" dirty="0">
              <a:solidFill>
                <a:srgbClr val="34394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F93AE-59B0-4831-9402-E2C356908652}"/>
              </a:ext>
            </a:extLst>
          </p:cNvPr>
          <p:cNvSpPr txBox="1"/>
          <p:nvPr/>
        </p:nvSpPr>
        <p:spPr>
          <a:xfrm>
            <a:off x="5169989" y="420927"/>
            <a:ext cx="6796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spc="300" dirty="0">
                <a:solidFill>
                  <a:srgbClr val="22211D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Easy online access to all the materials in your library collection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8B674E-A33E-4805-8649-6075C2F8F92C}"/>
              </a:ext>
            </a:extLst>
          </p:cNvPr>
          <p:cNvSpPr/>
          <p:nvPr/>
        </p:nvSpPr>
        <p:spPr>
          <a:xfrm rot="16200000">
            <a:off x="1464021" y="2592005"/>
            <a:ext cx="2696735" cy="5192364"/>
          </a:xfrm>
          <a:prstGeom prst="rect">
            <a:avLst/>
          </a:prstGeom>
          <a:solidFill>
            <a:srgbClr val="FC7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46CC57-E383-49B3-BCED-BCF773888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38" y="5890707"/>
            <a:ext cx="1481843" cy="315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FB45C-CFF3-47CF-940C-8A6EEF0C72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rcRect t="28406"/>
          <a:stretch/>
        </p:blipFill>
        <p:spPr>
          <a:xfrm>
            <a:off x="5408569" y="3839819"/>
            <a:ext cx="6574971" cy="26967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859799-F3B7-4A16-B627-48109D812E65}"/>
              </a:ext>
            </a:extLst>
          </p:cNvPr>
          <p:cNvSpPr/>
          <p:nvPr/>
        </p:nvSpPr>
        <p:spPr>
          <a:xfrm rot="16200000">
            <a:off x="5910679" y="-1845536"/>
            <a:ext cx="379757" cy="11750466"/>
          </a:xfrm>
          <a:prstGeom prst="rect">
            <a:avLst/>
          </a:prstGeom>
          <a:solidFill>
            <a:srgbClr val="F89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734BFA8-B0C7-A4DC-B13E-5F54C0169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6403" y="2686385"/>
            <a:ext cx="4020176" cy="924915"/>
          </a:xfrm>
          <a:prstGeom prst="rect">
            <a:avLst/>
          </a:prstGeom>
        </p:spPr>
      </p:pic>
      <p:pic>
        <p:nvPicPr>
          <p:cNvPr id="4" name="Picture 3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78A64F59-EE62-B195-BBE2-D422B9B679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0" y="999396"/>
            <a:ext cx="2434936" cy="12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60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C58553-0257-4EB2-B8C1-8ACBCEE0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0" y="1593907"/>
            <a:ext cx="11738435" cy="469223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924BA05-3158-4CE5-BCC4-CC760BF46364}"/>
              </a:ext>
            </a:extLst>
          </p:cNvPr>
          <p:cNvSpPr/>
          <p:nvPr/>
        </p:nvSpPr>
        <p:spPr>
          <a:xfrm rot="16200000">
            <a:off x="5665525" y="-28546"/>
            <a:ext cx="860946" cy="11738437"/>
          </a:xfrm>
          <a:prstGeom prst="rect">
            <a:avLst/>
          </a:prstGeom>
          <a:solidFill>
            <a:srgbClr val="FC7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49EF22-A568-4378-A9E7-BD6A31BB4880}"/>
              </a:ext>
            </a:extLst>
          </p:cNvPr>
          <p:cNvCxnSpPr>
            <a:cxnSpLocks/>
          </p:cNvCxnSpPr>
          <p:nvPr/>
        </p:nvCxnSpPr>
        <p:spPr>
          <a:xfrm>
            <a:off x="11225975" y="6540062"/>
            <a:ext cx="739243" cy="0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E7F32D-1075-4721-80FA-CCD83CFA8CD8}"/>
              </a:ext>
            </a:extLst>
          </p:cNvPr>
          <p:cNvCxnSpPr>
            <a:cxnSpLocks/>
          </p:cNvCxnSpPr>
          <p:nvPr/>
        </p:nvCxnSpPr>
        <p:spPr>
          <a:xfrm flipV="1">
            <a:off x="11965218" y="4978400"/>
            <a:ext cx="0" cy="1561662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CBAFA9E-C8C8-4123-89F8-5BAD2BAE6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3A19DA-0AE9-4B3B-9DCD-0194C497BBF3}"/>
              </a:ext>
            </a:extLst>
          </p:cNvPr>
          <p:cNvSpPr txBox="1"/>
          <p:nvPr/>
        </p:nvSpPr>
        <p:spPr>
          <a:xfrm>
            <a:off x="441762" y="814972"/>
            <a:ext cx="100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3. </a:t>
            </a:r>
            <a:r>
              <a:rPr lang="th-TH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ลงชื่อเข้าใช้ผ่านเวปไซต์ของสำนักพิมพ์</a:t>
            </a:r>
            <a:endParaRPr lang="en-US" sz="3600" dirty="0">
              <a:solidFill>
                <a:srgbClr val="405A67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50ABFE-4A87-440C-BA7E-4B2D930B3067}"/>
              </a:ext>
            </a:extLst>
          </p:cNvPr>
          <p:cNvSpPr txBox="1"/>
          <p:nvPr/>
        </p:nvSpPr>
        <p:spPr>
          <a:xfrm>
            <a:off x="9628057" y="3359038"/>
            <a:ext cx="2163298" cy="7117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1400" dirty="0">
                <a:latin typeface="Mitr" panose="00000500000000000000" pitchFamily="2" charset="-34"/>
                <a:cs typeface="Mitr" panose="00000500000000000000" pitchFamily="2" charset="-34"/>
              </a:rPr>
              <a:t>เลือก </a:t>
            </a:r>
            <a:r>
              <a:rPr lang="en-US" sz="1400" dirty="0">
                <a:latin typeface="Mitr" panose="00000500000000000000" pitchFamily="2" charset="-34"/>
                <a:cs typeface="Mitr" panose="00000500000000000000" pitchFamily="2" charset="-34"/>
              </a:rPr>
              <a:t>Login </a:t>
            </a:r>
            <a:r>
              <a:rPr lang="th-TH" sz="1400" dirty="0">
                <a:latin typeface="Mitr" panose="00000500000000000000" pitchFamily="2" charset="-34"/>
                <a:cs typeface="Mitr" panose="00000500000000000000" pitchFamily="2" charset="-34"/>
              </a:rPr>
              <a:t>ที่หน้าเวปไซต์ของสำนักพิมพ์</a:t>
            </a:r>
            <a:endParaRPr lang="en-US" sz="14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B31281-A1D2-4449-83DD-CA7B69FBCC07}"/>
              </a:ext>
            </a:extLst>
          </p:cNvPr>
          <p:cNvSpPr/>
          <p:nvPr/>
        </p:nvSpPr>
        <p:spPr>
          <a:xfrm>
            <a:off x="9611667" y="3356097"/>
            <a:ext cx="2196076" cy="707174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AE9DD2-DD1A-4A9F-8383-0FC52264B36C}"/>
              </a:ext>
            </a:extLst>
          </p:cNvPr>
          <p:cNvSpPr/>
          <p:nvPr/>
        </p:nvSpPr>
        <p:spPr>
          <a:xfrm>
            <a:off x="441762" y="1692643"/>
            <a:ext cx="6429965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th-TH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ตัวอย่าง</a:t>
            </a:r>
            <a:r>
              <a:rPr lang="en-US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: EMERALD (</a:t>
            </a:r>
            <a:r>
              <a:rPr lang="en-US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  <a:hlinkClick r:id="rId4"/>
              </a:rPr>
              <a:t>https://www.emerald.com/insight/</a:t>
            </a:r>
            <a:r>
              <a:rPr lang="en-US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F3B6AA-C68F-BE8E-094F-CD29CE485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16" y="2406598"/>
            <a:ext cx="8879441" cy="3121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D91E2C-6607-44FF-9B1C-7C2B070D7330}"/>
              </a:ext>
            </a:extLst>
          </p:cNvPr>
          <p:cNvSpPr/>
          <p:nvPr/>
        </p:nvSpPr>
        <p:spPr>
          <a:xfrm>
            <a:off x="8813968" y="2435405"/>
            <a:ext cx="689318" cy="27662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4A8B614-FB14-4D03-AB64-9869AD99EBD6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9519676" y="2678900"/>
            <a:ext cx="1190029" cy="677197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1CC2AD4-2F4C-E31F-E787-97372FA3952E}"/>
              </a:ext>
            </a:extLst>
          </p:cNvPr>
          <p:cNvSpPr/>
          <p:nvPr/>
        </p:nvSpPr>
        <p:spPr>
          <a:xfrm rot="16200000" flipH="1">
            <a:off x="5106929" y="-4218262"/>
            <a:ext cx="380876" cy="9182055"/>
          </a:xfrm>
          <a:prstGeom prst="rect">
            <a:avLst/>
          </a:prstGeom>
          <a:solidFill>
            <a:srgbClr val="FC7F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8D10C-99A2-9AD2-969C-2BF3AEE8D7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31932" r="50000" b="62435"/>
          <a:stretch/>
        </p:blipFill>
        <p:spPr>
          <a:xfrm>
            <a:off x="226784" y="190006"/>
            <a:ext cx="4287157" cy="380877"/>
          </a:xfrm>
          <a:prstGeom prst="rect">
            <a:avLst/>
          </a:prstGeom>
        </p:spPr>
      </p:pic>
      <p:pic>
        <p:nvPicPr>
          <p:cNvPr id="3" name="Picture 2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CCAAAD4C-21C2-9D3E-22FC-47D5494DB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99" y="81621"/>
            <a:ext cx="1660888" cy="87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38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C58553-0257-4EB2-B8C1-8ACBCEE0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0" y="1522857"/>
            <a:ext cx="11738435" cy="4763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23806-427F-4A02-E256-2BEFC094D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62" y="2125171"/>
            <a:ext cx="6412978" cy="25185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BAFA9E-C8C8-4123-89F8-5BAD2BAE6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77CD99-810E-4689-A9F1-F3E105053D3E}"/>
              </a:ext>
            </a:extLst>
          </p:cNvPr>
          <p:cNvSpPr txBox="1"/>
          <p:nvPr/>
        </p:nvSpPr>
        <p:spPr>
          <a:xfrm>
            <a:off x="441762" y="814972"/>
            <a:ext cx="100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3. </a:t>
            </a:r>
            <a:r>
              <a:rPr lang="th-TH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ลงชื่อเข้าใช้ผ่านเวปไซต์ของสำนักพิมพ์</a:t>
            </a:r>
            <a:r>
              <a:rPr lang="en-US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(</a:t>
            </a:r>
            <a:r>
              <a:rPr lang="th-TH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ต่อ</a:t>
            </a:r>
            <a:r>
              <a:rPr lang="en-US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5CA19E-044B-4BA8-863D-05DF76A1D8FB}"/>
              </a:ext>
            </a:extLst>
          </p:cNvPr>
          <p:cNvSpPr/>
          <p:nvPr/>
        </p:nvSpPr>
        <p:spPr>
          <a:xfrm>
            <a:off x="724509" y="2526600"/>
            <a:ext cx="3023626" cy="1107702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F3A865E-AB54-4FE7-A7F8-E1C129B0DC12}"/>
              </a:ext>
            </a:extLst>
          </p:cNvPr>
          <p:cNvSpPr/>
          <p:nvPr/>
        </p:nvSpPr>
        <p:spPr>
          <a:xfrm>
            <a:off x="991246" y="4581264"/>
            <a:ext cx="4142730" cy="757921"/>
          </a:xfrm>
          <a:prstGeom prst="rect">
            <a:avLst/>
          </a:prstGeom>
          <a:solidFill>
            <a:srgbClr val="1D3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เลือก </a:t>
            </a:r>
            <a:r>
              <a:rPr lang="en-US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Access through your institution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8DE28BA-5AED-4F0E-8C1C-3ACBAB00499E}"/>
              </a:ext>
            </a:extLst>
          </p:cNvPr>
          <p:cNvSpPr/>
          <p:nvPr/>
        </p:nvSpPr>
        <p:spPr>
          <a:xfrm>
            <a:off x="732051" y="4715453"/>
            <a:ext cx="507573" cy="507573"/>
          </a:xfrm>
          <a:prstGeom prst="ellipse">
            <a:avLst/>
          </a:prstGeom>
          <a:solidFill>
            <a:srgbClr val="BC7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6726B0-5B31-4B2E-B17E-392069CE28A2}"/>
              </a:ext>
            </a:extLst>
          </p:cNvPr>
          <p:cNvSpPr txBox="1"/>
          <p:nvPr/>
        </p:nvSpPr>
        <p:spPr>
          <a:xfrm>
            <a:off x="824558" y="4749474"/>
            <a:ext cx="33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F16B83-70CB-5FFD-C586-FAB57FB77CD2}"/>
              </a:ext>
            </a:extLst>
          </p:cNvPr>
          <p:cNvSpPr/>
          <p:nvPr/>
        </p:nvSpPr>
        <p:spPr>
          <a:xfrm>
            <a:off x="441762" y="1622305"/>
            <a:ext cx="6429965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th-TH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ตัวอย่าง</a:t>
            </a:r>
            <a:r>
              <a:rPr lang="en-US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: EMERALD (</a:t>
            </a:r>
            <a:r>
              <a:rPr lang="en-US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  <a:hlinkClick r:id="rId5"/>
              </a:rPr>
              <a:t>https://www.emerald.com/insight/</a:t>
            </a:r>
            <a:r>
              <a:rPr lang="en-US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)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00F7A9-5244-C3F1-DCE4-D78ED0DAD605}"/>
              </a:ext>
            </a:extLst>
          </p:cNvPr>
          <p:cNvSpPr/>
          <p:nvPr/>
        </p:nvSpPr>
        <p:spPr>
          <a:xfrm rot="16200000">
            <a:off x="9251144" y="1033791"/>
            <a:ext cx="1145735" cy="3852455"/>
          </a:xfrm>
          <a:prstGeom prst="rect">
            <a:avLst/>
          </a:prstGeom>
          <a:solidFill>
            <a:srgbClr val="FC7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AF327B-C7C0-C88F-89B6-CFBBBC8D316C}"/>
              </a:ext>
            </a:extLst>
          </p:cNvPr>
          <p:cNvSpPr/>
          <p:nvPr/>
        </p:nvSpPr>
        <p:spPr>
          <a:xfrm>
            <a:off x="8645152" y="2562907"/>
            <a:ext cx="2948573" cy="757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พิมพ์</a:t>
            </a:r>
            <a:r>
              <a:rPr lang="en-US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1600" dirty="0">
                <a:solidFill>
                  <a:srgbClr val="1D3D78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Nakhon Si Thammarat </a:t>
            </a:r>
            <a:r>
              <a:rPr lang="th-TH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ที่ </a:t>
            </a:r>
            <a:r>
              <a:rPr lang="en-US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Find your institution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0640443-D4F3-64EF-21C4-2EC6F434CC22}"/>
              </a:ext>
            </a:extLst>
          </p:cNvPr>
          <p:cNvSpPr/>
          <p:nvPr/>
        </p:nvSpPr>
        <p:spPr>
          <a:xfrm>
            <a:off x="8075556" y="2562907"/>
            <a:ext cx="507573" cy="507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BD0551-209E-337E-DC9C-FA61E1138857}"/>
              </a:ext>
            </a:extLst>
          </p:cNvPr>
          <p:cNvSpPr txBox="1"/>
          <p:nvPr/>
        </p:nvSpPr>
        <p:spPr>
          <a:xfrm>
            <a:off x="8162654" y="2608815"/>
            <a:ext cx="33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02A6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2525998-4E7C-4A02-86BB-6FAA5E3861D4}"/>
              </a:ext>
            </a:extLst>
          </p:cNvPr>
          <p:cNvCxnSpPr>
            <a:cxnSpLocks/>
          </p:cNvCxnSpPr>
          <p:nvPr/>
        </p:nvCxnSpPr>
        <p:spPr>
          <a:xfrm>
            <a:off x="3748135" y="3634302"/>
            <a:ext cx="3739785" cy="825091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4F7812D-8750-2995-5E70-7B3ACF961E4E}"/>
              </a:ext>
            </a:extLst>
          </p:cNvPr>
          <p:cNvSpPr/>
          <p:nvPr/>
        </p:nvSpPr>
        <p:spPr>
          <a:xfrm rot="16200000" flipH="1">
            <a:off x="5106929" y="-4218262"/>
            <a:ext cx="380876" cy="9182055"/>
          </a:xfrm>
          <a:prstGeom prst="rect">
            <a:avLst/>
          </a:prstGeom>
          <a:solidFill>
            <a:srgbClr val="FC7F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50C74A-1FB0-82C7-AAE1-5B032312F1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31932" r="50000" b="62435"/>
          <a:stretch/>
        </p:blipFill>
        <p:spPr>
          <a:xfrm>
            <a:off x="226784" y="190006"/>
            <a:ext cx="4287157" cy="380877"/>
          </a:xfrm>
          <a:prstGeom prst="rect">
            <a:avLst/>
          </a:prstGeom>
        </p:spPr>
      </p:pic>
      <p:pic>
        <p:nvPicPr>
          <p:cNvPr id="2" name="Picture 1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F4CE5042-BF7E-4AFC-D4A5-CBD40D474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99" y="81621"/>
            <a:ext cx="1660888" cy="874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7C533-BAB4-2053-9DA5-CF3FC09039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4224" y="3382361"/>
            <a:ext cx="3543607" cy="266723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AC2C48E-3952-7556-5276-CA3378E0FC98}"/>
              </a:ext>
            </a:extLst>
          </p:cNvPr>
          <p:cNvSpPr/>
          <p:nvPr/>
        </p:nvSpPr>
        <p:spPr>
          <a:xfrm>
            <a:off x="7689670" y="4205411"/>
            <a:ext cx="1173775" cy="306839"/>
          </a:xfrm>
          <a:prstGeom prst="rect">
            <a:avLst/>
          </a:prstGeom>
          <a:ln w="44450">
            <a:solidFill>
              <a:srgbClr val="FF461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96CEBC-5840-DC5E-AC8F-ED17D1B92227}"/>
              </a:ext>
            </a:extLst>
          </p:cNvPr>
          <p:cNvSpPr/>
          <p:nvPr/>
        </p:nvSpPr>
        <p:spPr>
          <a:xfrm>
            <a:off x="7562844" y="5302454"/>
            <a:ext cx="2225391" cy="547627"/>
          </a:xfrm>
          <a:prstGeom prst="rect">
            <a:avLst/>
          </a:prstGeom>
          <a:ln w="44450">
            <a:solidFill>
              <a:srgbClr val="FF461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64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49EF22-A568-4378-A9E7-BD6A31BB4880}"/>
              </a:ext>
            </a:extLst>
          </p:cNvPr>
          <p:cNvCxnSpPr>
            <a:cxnSpLocks/>
          </p:cNvCxnSpPr>
          <p:nvPr/>
        </p:nvCxnSpPr>
        <p:spPr>
          <a:xfrm>
            <a:off x="11225975" y="6540062"/>
            <a:ext cx="739243" cy="0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E7F32D-1075-4721-80FA-CCD83CFA8CD8}"/>
              </a:ext>
            </a:extLst>
          </p:cNvPr>
          <p:cNvCxnSpPr>
            <a:cxnSpLocks/>
          </p:cNvCxnSpPr>
          <p:nvPr/>
        </p:nvCxnSpPr>
        <p:spPr>
          <a:xfrm flipV="1">
            <a:off x="11965218" y="4978400"/>
            <a:ext cx="0" cy="1561662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CBAFA9E-C8C8-4123-89F8-5BAD2BAE6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185750-9B45-4B99-8086-707627D6462F}"/>
              </a:ext>
            </a:extLst>
          </p:cNvPr>
          <p:cNvSpPr txBox="1"/>
          <p:nvPr/>
        </p:nvSpPr>
        <p:spPr>
          <a:xfrm>
            <a:off x="441761" y="814972"/>
            <a:ext cx="1109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3. </a:t>
            </a:r>
            <a:r>
              <a:rPr lang="th-TH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ลงชื่อเข้าใช้ผ่านเวปไซต์ของสำนักพิมพ์</a:t>
            </a:r>
            <a:r>
              <a:rPr lang="en-US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(</a:t>
            </a:r>
            <a:r>
              <a:rPr lang="th-TH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ต่อ</a:t>
            </a:r>
            <a:r>
              <a:rPr lang="en-US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21FF5E-B6EC-85BC-6A5B-DFE3FF7D8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98408-3A94-F155-BED3-8F03F3E0F4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0" y="1584811"/>
            <a:ext cx="11738435" cy="470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233D96-1E48-4828-1101-A2767F8B0EA4}"/>
              </a:ext>
            </a:extLst>
          </p:cNvPr>
          <p:cNvSpPr/>
          <p:nvPr/>
        </p:nvSpPr>
        <p:spPr>
          <a:xfrm rot="16200000" flipH="1">
            <a:off x="5171150" y="-4282482"/>
            <a:ext cx="380876" cy="9310496"/>
          </a:xfrm>
          <a:prstGeom prst="rect">
            <a:avLst/>
          </a:prstGeom>
          <a:solidFill>
            <a:srgbClr val="FC7F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52628-BE73-B628-074D-64060C360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31932" r="50000" b="62435"/>
          <a:stretch/>
        </p:blipFill>
        <p:spPr>
          <a:xfrm>
            <a:off x="226784" y="190006"/>
            <a:ext cx="4287157" cy="380877"/>
          </a:xfrm>
          <a:prstGeom prst="rect">
            <a:avLst/>
          </a:prstGeom>
        </p:spPr>
      </p:pic>
      <p:pic>
        <p:nvPicPr>
          <p:cNvPr id="8" name="Picture 7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252C0EA5-CEF6-4F1A-E6DE-684DD9A56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99" y="81621"/>
            <a:ext cx="1660888" cy="874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C9C125-6E71-9B68-0891-2A09D4FAC5C2}"/>
              </a:ext>
            </a:extLst>
          </p:cNvPr>
          <p:cNvSpPr/>
          <p:nvPr/>
        </p:nvSpPr>
        <p:spPr>
          <a:xfrm rot="16200000">
            <a:off x="2205320" y="-122249"/>
            <a:ext cx="1268148" cy="4795259"/>
          </a:xfrm>
          <a:prstGeom prst="rect">
            <a:avLst/>
          </a:prstGeom>
          <a:solidFill>
            <a:srgbClr val="1D3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82F86-1598-81EC-FF33-F0980B2413E1}"/>
              </a:ext>
            </a:extLst>
          </p:cNvPr>
          <p:cNvSpPr txBox="1"/>
          <p:nvPr/>
        </p:nvSpPr>
        <p:spPr>
          <a:xfrm>
            <a:off x="1320677" y="1771974"/>
            <a:ext cx="29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ลงชื่อเข้าใช้งานด้วยบัญชี</a:t>
            </a:r>
          </a:p>
          <a:p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ของมหาวิทยาลัย</a:t>
            </a:r>
            <a:endParaRPr lang="en-US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670F515-6D55-339A-CC04-B6E8970AC77A}"/>
              </a:ext>
            </a:extLst>
          </p:cNvPr>
          <p:cNvSpPr/>
          <p:nvPr/>
        </p:nvSpPr>
        <p:spPr>
          <a:xfrm>
            <a:off x="703978" y="1823373"/>
            <a:ext cx="507573" cy="507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B3629A-DE7A-84B5-AFEE-62D9EDDA6D6F}"/>
              </a:ext>
            </a:extLst>
          </p:cNvPr>
          <p:cNvSpPr txBox="1"/>
          <p:nvPr/>
        </p:nvSpPr>
        <p:spPr>
          <a:xfrm>
            <a:off x="772320" y="1875331"/>
            <a:ext cx="33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9122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33C1D4-2F91-36BA-591A-803384A4E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267" y="1584811"/>
            <a:ext cx="7919947" cy="3942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8BB4A83-F6B2-A0F3-FC64-24291A5F9250}"/>
              </a:ext>
            </a:extLst>
          </p:cNvPr>
          <p:cNvSpPr/>
          <p:nvPr/>
        </p:nvSpPr>
        <p:spPr>
          <a:xfrm>
            <a:off x="7935721" y="2813224"/>
            <a:ext cx="3272838" cy="716973"/>
          </a:xfrm>
          <a:prstGeom prst="rect">
            <a:avLst/>
          </a:prstGeom>
          <a:noFill/>
          <a:ln w="444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02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6B3BFC9-B748-4BB0-AB67-37568EF45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0" y="1217843"/>
            <a:ext cx="11738435" cy="50683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E30A0F-6B58-473C-A23F-8A6DBB796A5A}"/>
              </a:ext>
            </a:extLst>
          </p:cNvPr>
          <p:cNvSpPr/>
          <p:nvPr/>
        </p:nvSpPr>
        <p:spPr>
          <a:xfrm rot="16200000">
            <a:off x="5618389" y="-100243"/>
            <a:ext cx="955218" cy="11480802"/>
          </a:xfrm>
          <a:prstGeom prst="rect">
            <a:avLst/>
          </a:prstGeom>
          <a:solidFill>
            <a:srgbClr val="1D3D7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42C1AF63-991E-4DA4-91EB-ABBEEB8F4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94" t="5851" r="36073" b="20515"/>
          <a:stretch/>
        </p:blipFill>
        <p:spPr>
          <a:xfrm>
            <a:off x="650857" y="828677"/>
            <a:ext cx="4131261" cy="481148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49774D-C45D-43C7-B5BF-A6E98ABF017E}"/>
              </a:ext>
            </a:extLst>
          </p:cNvPr>
          <p:cNvCxnSpPr>
            <a:cxnSpLocks/>
          </p:cNvCxnSpPr>
          <p:nvPr/>
        </p:nvCxnSpPr>
        <p:spPr>
          <a:xfrm>
            <a:off x="11225975" y="6540062"/>
            <a:ext cx="739243" cy="0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1B38CD-F837-4F59-9ED2-ED82131D2362}"/>
              </a:ext>
            </a:extLst>
          </p:cNvPr>
          <p:cNvCxnSpPr>
            <a:cxnSpLocks/>
          </p:cNvCxnSpPr>
          <p:nvPr/>
        </p:nvCxnSpPr>
        <p:spPr>
          <a:xfrm flipV="1">
            <a:off x="11965218" y="4978400"/>
            <a:ext cx="0" cy="1561662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6E5CF39-BF18-4A70-8376-9C89A7AD6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47F89B-D0C9-4CF8-AC11-DF2F23A4EA4F}"/>
              </a:ext>
            </a:extLst>
          </p:cNvPr>
          <p:cNvSpPr txBox="1"/>
          <p:nvPr/>
        </p:nvSpPr>
        <p:spPr>
          <a:xfrm>
            <a:off x="5088741" y="1281129"/>
            <a:ext cx="6200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Mitr" panose="00000500000000000000" pitchFamily="2" charset="-34"/>
                <a:cs typeface="Mitr" panose="00000500000000000000" pitchFamily="2" charset="-34"/>
              </a:rPr>
              <a:t>แจ้งปัญหาการเข้าใช้งาน</a:t>
            </a:r>
            <a:r>
              <a:rPr lang="en-US" sz="28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</a:p>
          <a:p>
            <a:r>
              <a:rPr lang="th-TH" sz="2800" dirty="0">
                <a:latin typeface="Mitr" panose="00000500000000000000" pitchFamily="2" charset="-34"/>
                <a:cs typeface="Mitr" panose="00000500000000000000" pitchFamily="2" charset="-34"/>
              </a:rPr>
              <a:t>หรือ สอบถามข้อมูลเพิ่มเติม</a:t>
            </a:r>
            <a:endParaRPr lang="en-US" sz="28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88C18-CA14-4339-8374-6AF4937656A7}"/>
              </a:ext>
            </a:extLst>
          </p:cNvPr>
          <p:cNvSpPr txBox="1"/>
          <p:nvPr/>
        </p:nvSpPr>
        <p:spPr>
          <a:xfrm>
            <a:off x="5090404" y="3089396"/>
            <a:ext cx="6329779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Telephone:    	</a:t>
            </a:r>
            <a:r>
              <a:rPr lang="en-US" dirty="0" err="1">
                <a:solidFill>
                  <a:srgbClr val="D02A6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xxxxxxxxx</a:t>
            </a:r>
            <a:endParaRPr lang="en-US" dirty="0">
              <a:solidFill>
                <a:srgbClr val="D02A6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Facebook:  	</a:t>
            </a:r>
            <a:r>
              <a:rPr lang="en-US" dirty="0" err="1">
                <a:solidFill>
                  <a:srgbClr val="D02A6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xxxxxxxxx</a:t>
            </a:r>
            <a:r>
              <a:rPr lang="en-US" dirty="0">
                <a:solidFill>
                  <a:srgbClr val="9A76B2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Line Official:  	</a:t>
            </a:r>
            <a:r>
              <a:rPr lang="en-US" dirty="0" err="1">
                <a:solidFill>
                  <a:srgbClr val="D02A6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xxxxxxxxx</a:t>
            </a:r>
            <a:endParaRPr lang="en-US" dirty="0">
              <a:solidFill>
                <a:srgbClr val="D02A6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Website:	</a:t>
            </a:r>
            <a:r>
              <a:rPr lang="en-US" dirty="0" err="1">
                <a:solidFill>
                  <a:srgbClr val="D02A6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xxxxxxxxx</a:t>
            </a:r>
            <a:r>
              <a:rPr lang="en-US" dirty="0">
                <a:solidFill>
                  <a:srgbClr val="D02A6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340C9-DB08-42EA-8997-33BAA723ABE6}"/>
              </a:ext>
            </a:extLst>
          </p:cNvPr>
          <p:cNvSpPr/>
          <p:nvPr/>
        </p:nvSpPr>
        <p:spPr>
          <a:xfrm>
            <a:off x="5075327" y="2433741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latin typeface="Mitr" panose="00000500000000000000" pitchFamily="2" charset="-34"/>
                <a:cs typeface="Mitr" panose="00000500000000000000" pitchFamily="2" charset="-34"/>
              </a:rPr>
              <a:t>กรุณาติดต่อ</a:t>
            </a:r>
            <a:r>
              <a:rPr lang="en-US" sz="2400" dirty="0">
                <a:latin typeface="Mitr" panose="00000500000000000000" pitchFamily="2" charset="-34"/>
                <a:cs typeface="Mitr" panose="00000500000000000000" pitchFamily="2" charset="-34"/>
              </a:rPr>
              <a:t>:</a:t>
            </a:r>
            <a:r>
              <a:rPr lang="th-TH" sz="24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2400" dirty="0" err="1">
                <a:solidFill>
                  <a:srgbClr val="D02A6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xxxxxxx</a:t>
            </a:r>
            <a:endParaRPr lang="en-US" sz="2400" dirty="0">
              <a:solidFill>
                <a:srgbClr val="D02A6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D675AC-F8FC-D1E9-2625-146C79F2F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8602" y="6368076"/>
            <a:ext cx="1538789" cy="354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26FFAF-D640-D9E3-09D6-20A19F60591F}"/>
              </a:ext>
            </a:extLst>
          </p:cNvPr>
          <p:cNvSpPr/>
          <p:nvPr/>
        </p:nvSpPr>
        <p:spPr>
          <a:xfrm rot="16200000" flipH="1">
            <a:off x="5106929" y="-4218262"/>
            <a:ext cx="380876" cy="9182055"/>
          </a:xfrm>
          <a:prstGeom prst="rect">
            <a:avLst/>
          </a:prstGeom>
          <a:solidFill>
            <a:srgbClr val="FC7F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20AA65-EA58-9DC3-1914-0147A3D16D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31932" r="50000" b="62435"/>
          <a:stretch/>
        </p:blipFill>
        <p:spPr>
          <a:xfrm>
            <a:off x="226784" y="190006"/>
            <a:ext cx="4287157" cy="380877"/>
          </a:xfrm>
          <a:prstGeom prst="rect">
            <a:avLst/>
          </a:prstGeom>
        </p:spPr>
      </p:pic>
      <p:pic>
        <p:nvPicPr>
          <p:cNvPr id="7" name="Picture 6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2B5CF41D-0F42-B4AC-4A1A-7D197AEE01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99" y="81621"/>
            <a:ext cx="1660888" cy="87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84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D24A94E-09C1-4E68-96BD-9C2FAE5551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2357" y="1996581"/>
            <a:ext cx="9898752" cy="4348522"/>
          </a:xfrm>
          <a:prstGeom prst="rect">
            <a:avLst/>
          </a:prstGeom>
          <a:solidFill>
            <a:srgbClr val="2F2D57"/>
          </a:solidFill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ED53001-4E08-4858-A5BB-F49B24A8E717}"/>
              </a:ext>
            </a:extLst>
          </p:cNvPr>
          <p:cNvSpPr/>
          <p:nvPr/>
        </p:nvSpPr>
        <p:spPr>
          <a:xfrm rot="16200000">
            <a:off x="4470650" y="-926307"/>
            <a:ext cx="3239050" cy="11303767"/>
          </a:xfrm>
          <a:prstGeom prst="rect">
            <a:avLst/>
          </a:prstGeom>
          <a:solidFill>
            <a:srgbClr val="FC7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A5C3C1"/>
                </a:solidFill>
              </a:rPr>
              <a:t>a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F435474-A135-4DE0-97DA-69935DA28662}"/>
              </a:ext>
            </a:extLst>
          </p:cNvPr>
          <p:cNvSpPr txBox="1">
            <a:spLocks/>
          </p:cNvSpPr>
          <p:nvPr/>
        </p:nvSpPr>
        <p:spPr>
          <a:xfrm>
            <a:off x="3396632" y="1838850"/>
            <a:ext cx="6987771" cy="1582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What is OpenAthens?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AED07A-9CC7-4B9E-B62C-A6BB877A80E3}"/>
              </a:ext>
            </a:extLst>
          </p:cNvPr>
          <p:cNvSpPr txBox="1"/>
          <p:nvPr/>
        </p:nvSpPr>
        <p:spPr>
          <a:xfrm>
            <a:off x="4141497" y="174191"/>
            <a:ext cx="70699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rgbClr val="22211D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Easy online access to all the materials in your library collection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008ADFD-749B-4267-85B1-F10D37EED80E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1211461" y="301149"/>
            <a:ext cx="739243" cy="0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577004-73A7-4B7B-A944-60BE66D14BD8}"/>
              </a:ext>
            </a:extLst>
          </p:cNvPr>
          <p:cNvCxnSpPr>
            <a:cxnSpLocks/>
          </p:cNvCxnSpPr>
          <p:nvPr/>
        </p:nvCxnSpPr>
        <p:spPr>
          <a:xfrm flipV="1">
            <a:off x="11950704" y="301149"/>
            <a:ext cx="0" cy="3075402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B0DD17E5-D585-41E3-ADDB-3B804571240F}"/>
              </a:ext>
            </a:extLst>
          </p:cNvPr>
          <p:cNvSpPr/>
          <p:nvPr/>
        </p:nvSpPr>
        <p:spPr>
          <a:xfrm>
            <a:off x="914843" y="1483471"/>
            <a:ext cx="2292194" cy="2292194"/>
          </a:xfrm>
          <a:prstGeom prst="ellipse">
            <a:avLst/>
          </a:prstGeom>
          <a:solidFill>
            <a:srgbClr val="FC7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9DEAEEF-AF4B-49DD-99DA-1E32D3B372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7282" t="7621" r="7713" b="7523"/>
          <a:stretch/>
        </p:blipFill>
        <p:spPr>
          <a:xfrm>
            <a:off x="1052502" y="1619605"/>
            <a:ext cx="2031092" cy="2031092"/>
          </a:xfrm>
          <a:prstGeom prst="ellipse">
            <a:avLst/>
          </a:prstGeom>
        </p:spPr>
      </p:pic>
      <p:pic>
        <p:nvPicPr>
          <p:cNvPr id="51" name="Graphic 50" descr="Internet">
            <a:extLst>
              <a:ext uri="{FF2B5EF4-FFF2-40B4-BE49-F238E27FC236}">
                <a16:creationId xmlns:a16="http://schemas.microsoft.com/office/drawing/2014/main" id="{ED4636D5-9C9D-41AA-AE47-96C4AEFFBE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4694" y="4643172"/>
            <a:ext cx="1780790" cy="1780790"/>
          </a:xfrm>
          <a:prstGeom prst="rect">
            <a:avLst/>
          </a:prstGeom>
        </p:spPr>
      </p:pic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DEACB724-0535-4CC8-9EE6-2882361AC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136" y="3792199"/>
            <a:ext cx="9593127" cy="220453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เครื่องมืออำนวยความสะดวกกับผู้ใช้ สำหรับยืนยันตัวตนในการใช้ฐานข้อมูล หรือทรัพยากรออนไลน์โดยไม่ต้องผ่านเครือข่ายมหาวิทยาลัย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เพิ่มความสะดวกให้กับผู้ใช้ในการเข้าใช้งานไม่ว่าจะอยู่นอกเครือข่าย</a:t>
            </a:r>
            <a:b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หรือในเครือข่ายมหาวิทยาลัย</a:t>
            </a:r>
            <a:endParaRPr lang="en-US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118F08-5722-4508-A2FB-D80B46AC14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79" y="6423962"/>
            <a:ext cx="865530" cy="184228"/>
          </a:xfrm>
          <a:prstGeom prst="rect">
            <a:avLst/>
          </a:prstGeom>
        </p:spPr>
      </p:pic>
      <p:pic>
        <p:nvPicPr>
          <p:cNvPr id="3" name="Picture 2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C8ED10DA-0702-7543-A527-EDF9539E74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656" y="531854"/>
            <a:ext cx="1349781" cy="7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0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BEE73A-C38E-4CFE-82CC-0DB905F813FA}"/>
              </a:ext>
            </a:extLst>
          </p:cNvPr>
          <p:cNvSpPr/>
          <p:nvPr/>
        </p:nvSpPr>
        <p:spPr>
          <a:xfrm rot="16200000" flipH="1">
            <a:off x="5106929" y="-4218262"/>
            <a:ext cx="380876" cy="9182055"/>
          </a:xfrm>
          <a:prstGeom prst="rect">
            <a:avLst/>
          </a:prstGeom>
          <a:solidFill>
            <a:srgbClr val="FC7F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DFA9AA-BFB5-4B37-BA0C-8725783099B2}"/>
              </a:ext>
            </a:extLst>
          </p:cNvPr>
          <p:cNvCxnSpPr>
            <a:cxnSpLocks/>
          </p:cNvCxnSpPr>
          <p:nvPr/>
        </p:nvCxnSpPr>
        <p:spPr>
          <a:xfrm>
            <a:off x="11225975" y="6540062"/>
            <a:ext cx="739243" cy="0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74B2BC-A46F-45C5-B973-D956C7131388}"/>
              </a:ext>
            </a:extLst>
          </p:cNvPr>
          <p:cNvCxnSpPr>
            <a:cxnSpLocks/>
          </p:cNvCxnSpPr>
          <p:nvPr/>
        </p:nvCxnSpPr>
        <p:spPr>
          <a:xfrm flipV="1">
            <a:off x="11965218" y="4978400"/>
            <a:ext cx="0" cy="1561662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DA2303B-7366-461F-AD19-D101D401A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5729E0-E198-4369-8BCB-E7781603E4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31932" r="50000" b="62435"/>
          <a:stretch/>
        </p:blipFill>
        <p:spPr>
          <a:xfrm>
            <a:off x="226784" y="190006"/>
            <a:ext cx="4287157" cy="380877"/>
          </a:xfrm>
          <a:prstGeom prst="rect">
            <a:avLst/>
          </a:prstGeom>
        </p:spPr>
      </p:pic>
      <p:sp>
        <p:nvSpPr>
          <p:cNvPr id="100" name="Google Shape;100;gdf792554f0_0_237"/>
          <p:cNvSpPr txBox="1">
            <a:spLocks noGrp="1"/>
          </p:cNvSpPr>
          <p:nvPr>
            <p:ph type="title"/>
          </p:nvPr>
        </p:nvSpPr>
        <p:spPr>
          <a:xfrm>
            <a:off x="604518" y="1405240"/>
            <a:ext cx="11360700" cy="831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dirty="0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ตัวอย่าง</a:t>
            </a:r>
            <a:r>
              <a:rPr lang="en-US" sz="3200" dirty="0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ทรัพยากร</a:t>
            </a:r>
            <a:r>
              <a:rPr lang="th-TH" sz="3200" dirty="0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ที่สามารถ</a:t>
            </a:r>
            <a:r>
              <a:rPr lang="en-US" sz="3200" dirty="0" err="1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เข้าใช้งานผ่าน</a:t>
            </a:r>
            <a:r>
              <a:rPr lang="en-US" sz="3200" dirty="0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OpenAthens</a:t>
            </a:r>
            <a:endParaRPr sz="3200" dirty="0">
              <a:solidFill>
                <a:srgbClr val="34394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02" name="Google Shape;102;gdf792554f0_0_237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7" name="Google Shape;107;gdf792554f0_0_237">
            <a:extLst>
              <a:ext uri="{FF2B5EF4-FFF2-40B4-BE49-F238E27FC236}">
                <a16:creationId xmlns:a16="http://schemas.microsoft.com/office/drawing/2014/main" id="{B8C5E145-5442-452B-8866-7DF325F50BE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4596" y="4077376"/>
            <a:ext cx="2601287" cy="75212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gdf792554f0_0_237">
            <a:extLst>
              <a:ext uri="{FF2B5EF4-FFF2-40B4-BE49-F238E27FC236}">
                <a16:creationId xmlns:a16="http://schemas.microsoft.com/office/drawing/2014/main" id="{12317E52-AF5E-448F-B40E-9562999B808D}"/>
              </a:ext>
            </a:extLst>
          </p:cNvPr>
          <p:cNvSpPr txBox="1">
            <a:spLocks/>
          </p:cNvSpPr>
          <p:nvPr/>
        </p:nvSpPr>
        <p:spPr>
          <a:xfrm>
            <a:off x="1108895" y="2461131"/>
            <a:ext cx="1880022" cy="136718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457200" lvl="0" indent="-381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00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Google Shape;103;gdf792554f0_0_237">
            <a:extLst>
              <a:ext uri="{FF2B5EF4-FFF2-40B4-BE49-F238E27FC236}">
                <a16:creationId xmlns:a16="http://schemas.microsoft.com/office/drawing/2014/main" id="{E3CCF3DA-8B78-440E-BAA4-900236CBA775}"/>
              </a:ext>
            </a:extLst>
          </p:cNvPr>
          <p:cNvSpPr txBox="1">
            <a:spLocks/>
          </p:cNvSpPr>
          <p:nvPr/>
        </p:nvSpPr>
        <p:spPr>
          <a:xfrm>
            <a:off x="9299815" y="4169109"/>
            <a:ext cx="2941699" cy="6651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457200" lvl="0" indent="-381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9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th-TH" sz="24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และฐานข้อมูลอื่นๆ...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EA1DEF-3DD3-2DC9-795F-2A5FD70B33A2}"/>
              </a:ext>
            </a:extLst>
          </p:cNvPr>
          <p:cNvSpPr txBox="1"/>
          <p:nvPr/>
        </p:nvSpPr>
        <p:spPr>
          <a:xfrm>
            <a:off x="6174596" y="2383951"/>
            <a:ext cx="3172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C00"/>
                </a:solidFill>
                <a:latin typeface="Arial Black" panose="020B0A04020102020204" pitchFamily="34" charset="0"/>
              </a:rPr>
              <a:t>Engineering </a:t>
            </a:r>
            <a:r>
              <a:rPr lang="en-US" sz="2800" dirty="0">
                <a:solidFill>
                  <a:srgbClr val="549327"/>
                </a:solidFill>
                <a:latin typeface="Arial Black" panose="020B0A04020102020204" pitchFamily="34" charset="0"/>
              </a:rPr>
              <a:t>Source</a:t>
            </a:r>
          </a:p>
        </p:txBody>
      </p:sp>
      <p:pic>
        <p:nvPicPr>
          <p:cNvPr id="13" name="Picture 12" descr="Arrow&#10;&#10;Description automatically generated">
            <a:extLst>
              <a:ext uri="{FF2B5EF4-FFF2-40B4-BE49-F238E27FC236}">
                <a16:creationId xmlns:a16="http://schemas.microsoft.com/office/drawing/2014/main" id="{542FE238-F2B1-4899-A4AB-7CCD66D62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26" y="2246218"/>
            <a:ext cx="1300587" cy="1300587"/>
          </a:xfrm>
          <a:prstGeom prst="rect">
            <a:avLst/>
          </a:prstGeom>
        </p:spPr>
      </p:pic>
      <p:pic>
        <p:nvPicPr>
          <p:cNvPr id="17" name="Picture 16" descr="Logo, company name">
            <a:extLst>
              <a:ext uri="{FF2B5EF4-FFF2-40B4-BE49-F238E27FC236}">
                <a16:creationId xmlns:a16="http://schemas.microsoft.com/office/drawing/2014/main" id="{4DA26420-F9D4-A995-92E2-3EB25D82C9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8" y="3972963"/>
            <a:ext cx="1994788" cy="997394"/>
          </a:xfrm>
          <a:prstGeom prst="rect">
            <a:avLst/>
          </a:prstGeom>
        </p:spPr>
      </p:pic>
      <p:pic>
        <p:nvPicPr>
          <p:cNvPr id="23" name="Picture 22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4F5A7E39-2694-83AB-F176-E7854462BA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17" y="4094352"/>
            <a:ext cx="2652591" cy="754616"/>
          </a:xfrm>
          <a:prstGeom prst="rect">
            <a:avLst/>
          </a:prstGeom>
        </p:spPr>
      </p:pic>
      <p:pic>
        <p:nvPicPr>
          <p:cNvPr id="26" name="Picture 25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9C3E95B4-512F-D69E-1A98-5BBC953B5D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41" y="2619571"/>
            <a:ext cx="1994788" cy="571572"/>
          </a:xfrm>
          <a:prstGeom prst="rect">
            <a:avLst/>
          </a:prstGeom>
        </p:spPr>
      </p:pic>
      <p:pic>
        <p:nvPicPr>
          <p:cNvPr id="2" name="Picture 1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FB130F60-39D3-6EE2-4215-4EE568AD08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99" y="81621"/>
            <a:ext cx="1660888" cy="8743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3183C4-3380-4CF9-8320-31C75D328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0" y="2192770"/>
            <a:ext cx="11738435" cy="40933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84B1D0-6561-47AC-B5D3-944D5D2D6740}"/>
              </a:ext>
            </a:extLst>
          </p:cNvPr>
          <p:cNvSpPr/>
          <p:nvPr/>
        </p:nvSpPr>
        <p:spPr>
          <a:xfrm rot="16200000">
            <a:off x="5218561" y="-1278619"/>
            <a:ext cx="3131999" cy="10328690"/>
          </a:xfrm>
          <a:prstGeom prst="rect">
            <a:avLst/>
          </a:prstGeom>
          <a:solidFill>
            <a:srgbClr val="FC7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F04A2C1-0F39-4134-B287-74096B00C9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94" t="5851" r="36073" b="20515"/>
          <a:stretch/>
        </p:blipFill>
        <p:spPr>
          <a:xfrm>
            <a:off x="543808" y="2319727"/>
            <a:ext cx="5670869" cy="3132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2C210E-0FBF-4832-B708-32C5E56F74D6}"/>
              </a:ext>
            </a:extLst>
          </p:cNvPr>
          <p:cNvCxnSpPr>
            <a:cxnSpLocks/>
          </p:cNvCxnSpPr>
          <p:nvPr/>
        </p:nvCxnSpPr>
        <p:spPr>
          <a:xfrm>
            <a:off x="11225975" y="6540062"/>
            <a:ext cx="739243" cy="0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D9C159-25C3-4141-A889-652768A2BF91}"/>
              </a:ext>
            </a:extLst>
          </p:cNvPr>
          <p:cNvCxnSpPr>
            <a:cxnSpLocks/>
          </p:cNvCxnSpPr>
          <p:nvPr/>
        </p:nvCxnSpPr>
        <p:spPr>
          <a:xfrm flipV="1">
            <a:off x="11965218" y="4978400"/>
            <a:ext cx="0" cy="1561662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6C102-97D6-44BC-8304-8489140B3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sp>
        <p:nvSpPr>
          <p:cNvPr id="136" name="Google Shape;136;gdf792554f0_0_220"/>
          <p:cNvSpPr txBox="1">
            <a:spLocks noGrp="1"/>
          </p:cNvSpPr>
          <p:nvPr>
            <p:ph type="title"/>
          </p:nvPr>
        </p:nvSpPr>
        <p:spPr>
          <a:xfrm>
            <a:off x="534327" y="1361470"/>
            <a:ext cx="11360700" cy="831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dirty="0">
                <a:solidFill>
                  <a:schemeClr val="dk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การ </a:t>
            </a:r>
            <a:r>
              <a:rPr lang="en-US" sz="3200" dirty="0">
                <a:solidFill>
                  <a:schemeClr val="dk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Login </a:t>
            </a:r>
            <a:r>
              <a:rPr lang="en-US" sz="3200" dirty="0" err="1">
                <a:solidFill>
                  <a:schemeClr val="dk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หนึ่งครั้งสามารถใช้งานได้นานเท่าไร</a:t>
            </a:r>
            <a:r>
              <a:rPr lang="en-US" sz="3200" dirty="0">
                <a:solidFill>
                  <a:schemeClr val="dk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endParaRPr sz="3200" dirty="0">
              <a:solidFill>
                <a:schemeClr val="dk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37" name="Google Shape;137;gdf792554f0_0_220"/>
          <p:cNvSpPr txBox="1">
            <a:spLocks noGrp="1"/>
          </p:cNvSpPr>
          <p:nvPr>
            <p:ph type="body" idx="1"/>
          </p:nvPr>
        </p:nvSpPr>
        <p:spPr>
          <a:xfrm>
            <a:off x="6505660" y="2825698"/>
            <a:ext cx="5089936" cy="222988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หลังจากการ  Login </a:t>
            </a:r>
            <a:r>
              <a:rPr lang="en-US" sz="2400" dirty="0" err="1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แล้ว</a:t>
            </a:r>
            <a:r>
              <a:rPr lang="en-US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OpenAthens session </a:t>
            </a:r>
            <a:br>
              <a:rPr lang="en-US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en-US" sz="2400" dirty="0" err="1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สามารถใช้งานได้นาน</a:t>
            </a:r>
            <a:r>
              <a:rPr lang="en-US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3200" dirty="0">
                <a:solidFill>
                  <a:srgbClr val="1D3D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8 </a:t>
            </a:r>
            <a:r>
              <a:rPr lang="en-US" sz="3200" dirty="0" err="1">
                <a:solidFill>
                  <a:srgbClr val="1D3D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ชั่วโมง</a:t>
            </a:r>
            <a:r>
              <a:rPr lang="en-US" sz="3200" dirty="0">
                <a:solidFill>
                  <a:srgbClr val="1D3D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endParaRPr lang="th-TH" sz="4000" dirty="0">
              <a:solidFill>
                <a:srgbClr val="1D3D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หากไม่ </a:t>
            </a:r>
            <a:r>
              <a:rPr lang="en-US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Sign-off</a:t>
            </a:r>
          </a:p>
        </p:txBody>
      </p:sp>
      <p:sp>
        <p:nvSpPr>
          <p:cNvPr id="138" name="Google Shape;138;gdf792554f0_0_220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39" name="Google Shape;139;gdf792554f0_0_2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693" y="3338405"/>
            <a:ext cx="5078250" cy="275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FDC211-238A-9964-809F-8E204D88B8FF}"/>
              </a:ext>
            </a:extLst>
          </p:cNvPr>
          <p:cNvSpPr/>
          <p:nvPr/>
        </p:nvSpPr>
        <p:spPr>
          <a:xfrm rot="16200000" flipH="1">
            <a:off x="5106929" y="-4218262"/>
            <a:ext cx="380876" cy="9182055"/>
          </a:xfrm>
          <a:prstGeom prst="rect">
            <a:avLst/>
          </a:prstGeom>
          <a:solidFill>
            <a:srgbClr val="FC7F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33B49-2BC6-11AE-E02F-AEC9B48CD6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31932" r="50000" b="62435"/>
          <a:stretch/>
        </p:blipFill>
        <p:spPr>
          <a:xfrm>
            <a:off x="226784" y="190006"/>
            <a:ext cx="4287157" cy="380877"/>
          </a:xfrm>
          <a:prstGeom prst="rect">
            <a:avLst/>
          </a:prstGeom>
        </p:spPr>
      </p:pic>
      <p:pic>
        <p:nvPicPr>
          <p:cNvPr id="2" name="Picture 1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4A994574-1AB1-99E8-373F-463D0B5614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99" y="81621"/>
            <a:ext cx="1660888" cy="8743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F71479-D019-44E1-8853-AC71F9B812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228" y="1180649"/>
            <a:ext cx="11727543" cy="5105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5A014-25DE-4FD9-944A-5A120A1A3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878" y="1370955"/>
            <a:ext cx="9155259" cy="799287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ตัวอย่างการลงชื่อเพื่อเข้าใช้งาน </a:t>
            </a:r>
            <a:r>
              <a:rPr lang="en-US" sz="3600" dirty="0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OpenAthens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9A00057-D8DB-4FDB-B95E-972421A3F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5" r="73990" b="6743"/>
          <a:stretch/>
        </p:blipFill>
        <p:spPr>
          <a:xfrm>
            <a:off x="232229" y="1180650"/>
            <a:ext cx="1949016" cy="5359412"/>
          </a:xfrm>
          <a:prstGeom prst="rect">
            <a:avLst/>
          </a:prstGeom>
          <a:solidFill>
            <a:srgbClr val="BC753B"/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5B0F91-CED3-4547-A9D6-8811C93F8654}"/>
              </a:ext>
            </a:extLst>
          </p:cNvPr>
          <p:cNvSpPr/>
          <p:nvPr/>
        </p:nvSpPr>
        <p:spPr>
          <a:xfrm rot="16200000">
            <a:off x="1916307" y="5300613"/>
            <a:ext cx="529879" cy="1949018"/>
          </a:xfrm>
          <a:prstGeom prst="rect">
            <a:avLst/>
          </a:prstGeom>
          <a:solidFill>
            <a:srgbClr val="1D3D78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ED88F-3444-488D-956E-9CCE768ADCB1}"/>
              </a:ext>
            </a:extLst>
          </p:cNvPr>
          <p:cNvCxnSpPr>
            <a:cxnSpLocks/>
          </p:cNvCxnSpPr>
          <p:nvPr/>
        </p:nvCxnSpPr>
        <p:spPr>
          <a:xfrm>
            <a:off x="11225975" y="6540062"/>
            <a:ext cx="739243" cy="0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6F5929-24F0-4ED3-8CD9-F99A45DF4787}"/>
              </a:ext>
            </a:extLst>
          </p:cNvPr>
          <p:cNvCxnSpPr>
            <a:cxnSpLocks/>
          </p:cNvCxnSpPr>
          <p:nvPr/>
        </p:nvCxnSpPr>
        <p:spPr>
          <a:xfrm flipV="1">
            <a:off x="11965218" y="4978400"/>
            <a:ext cx="0" cy="1561662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D4DC7E0-C339-4139-ABC0-2D21F19E0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A364AC-5DA5-4951-A313-97651C8B7887}"/>
              </a:ext>
            </a:extLst>
          </p:cNvPr>
          <p:cNvSpPr txBox="1"/>
          <p:nvPr/>
        </p:nvSpPr>
        <p:spPr>
          <a:xfrm>
            <a:off x="2804511" y="3215313"/>
            <a:ext cx="915525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th-TH" sz="24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ลงชื่อเข้าใช้จากหน้าของเวปไซต์ห้องสมุด</a:t>
            </a:r>
            <a:r>
              <a:rPr lang="en-US" sz="24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(</a:t>
            </a:r>
            <a:r>
              <a:rPr lang="en-US" sz="24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  <a:hlinkClick r:id="rId6"/>
              </a:rPr>
              <a:t>https://arit.nstru.ac.th/nstru-online-database/</a:t>
            </a:r>
            <a:r>
              <a:rPr lang="en-US" sz="24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)</a:t>
            </a:r>
            <a:endParaRPr lang="th-TH" sz="2400" dirty="0">
              <a:solidFill>
                <a:srgbClr val="405A67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th-TH" sz="24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ลงชื่อเข้าใช้ผ่านเวปไซต์ </a:t>
            </a:r>
            <a:r>
              <a:rPr lang="en-US" sz="2400" b="1" dirty="0">
                <a:hlinkClick r:id="rId7"/>
              </a:rPr>
              <a:t>https://my.openathens.net/my</a:t>
            </a:r>
            <a:endParaRPr lang="th-TH" sz="2400" b="1" dirty="0"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h-TH" sz="24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ลงชื่อเข้าใช้ผ่านเวปไซต์ของสำนักพิมพ์</a:t>
            </a:r>
            <a:endParaRPr lang="en-US" sz="2400" dirty="0">
              <a:solidFill>
                <a:srgbClr val="405A67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C8D56B-4C28-4E87-B03D-863C563C9D1D}"/>
              </a:ext>
            </a:extLst>
          </p:cNvPr>
          <p:cNvSpPr/>
          <p:nvPr/>
        </p:nvSpPr>
        <p:spPr>
          <a:xfrm>
            <a:off x="2492878" y="2455961"/>
            <a:ext cx="5795176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สามารถลงชื่อเข้าใช้งานได้ </a:t>
            </a:r>
            <a:r>
              <a:rPr lang="en-US" sz="2800" dirty="0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3 </a:t>
            </a:r>
            <a:r>
              <a:rPr lang="th-TH" sz="2800" dirty="0">
                <a:solidFill>
                  <a:srgbClr val="34394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วิธี ได้แก่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A89235-C949-9029-227D-9F3AD24ABCC5}"/>
              </a:ext>
            </a:extLst>
          </p:cNvPr>
          <p:cNvSpPr/>
          <p:nvPr/>
        </p:nvSpPr>
        <p:spPr>
          <a:xfrm rot="16200000" flipH="1">
            <a:off x="5106929" y="-4218262"/>
            <a:ext cx="380876" cy="9182055"/>
          </a:xfrm>
          <a:prstGeom prst="rect">
            <a:avLst/>
          </a:prstGeom>
          <a:solidFill>
            <a:srgbClr val="FC7F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EBB79B-8C1B-E2E2-0FC2-E0DF042780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31932" r="50000" b="62435"/>
          <a:stretch/>
        </p:blipFill>
        <p:spPr>
          <a:xfrm>
            <a:off x="226784" y="190006"/>
            <a:ext cx="4287157" cy="380877"/>
          </a:xfrm>
          <a:prstGeom prst="rect">
            <a:avLst/>
          </a:prstGeom>
        </p:spPr>
      </p:pic>
      <p:pic>
        <p:nvPicPr>
          <p:cNvPr id="5" name="Picture 4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541F7865-4394-7A51-98E2-C9B99B1100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99" y="81621"/>
            <a:ext cx="1660888" cy="87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96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C58553-0257-4EB2-B8C1-8ACBCEE0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0" y="1946245"/>
            <a:ext cx="11738435" cy="43399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69A5EED-C2FD-484E-A291-51658A62AC5E}"/>
              </a:ext>
            </a:extLst>
          </p:cNvPr>
          <p:cNvSpPr/>
          <p:nvPr/>
        </p:nvSpPr>
        <p:spPr>
          <a:xfrm rot="16200000">
            <a:off x="4831199" y="-2624729"/>
            <a:ext cx="1530356" cy="10295646"/>
          </a:xfrm>
          <a:prstGeom prst="rect">
            <a:avLst/>
          </a:prstGeom>
          <a:solidFill>
            <a:srgbClr val="FC7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49EF22-A568-4378-A9E7-BD6A31BB4880}"/>
              </a:ext>
            </a:extLst>
          </p:cNvPr>
          <p:cNvCxnSpPr>
            <a:cxnSpLocks/>
          </p:cNvCxnSpPr>
          <p:nvPr/>
        </p:nvCxnSpPr>
        <p:spPr>
          <a:xfrm>
            <a:off x="11225975" y="6540062"/>
            <a:ext cx="739243" cy="0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E7F32D-1075-4721-80FA-CCD83CFA8CD8}"/>
              </a:ext>
            </a:extLst>
          </p:cNvPr>
          <p:cNvCxnSpPr>
            <a:cxnSpLocks/>
          </p:cNvCxnSpPr>
          <p:nvPr/>
        </p:nvCxnSpPr>
        <p:spPr>
          <a:xfrm flipV="1">
            <a:off x="11965218" y="4978400"/>
            <a:ext cx="0" cy="1561662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CBAFA9E-C8C8-4123-89F8-5BAD2BAE6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83E11-151A-4EAC-81DE-52146C5D15B1}"/>
              </a:ext>
            </a:extLst>
          </p:cNvPr>
          <p:cNvSpPr txBox="1"/>
          <p:nvPr/>
        </p:nvSpPr>
        <p:spPr>
          <a:xfrm>
            <a:off x="1213913" y="1880195"/>
            <a:ext cx="9878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ที่หน้าฐานข้อมูลของเวปไซต์ห้องสมุด</a:t>
            </a:r>
            <a:r>
              <a:rPr lang="en-US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20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  <a:hlinkClick r:id="rId4"/>
              </a:rPr>
              <a:t>https://arit.nstru.ac.th/nstru-online-database/</a:t>
            </a:r>
            <a:r>
              <a:rPr lang="en-US" sz="20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br>
              <a:rPr lang="en-US" sz="24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ให้เลือกฐานข้อมูลที่ต้องการใช้งาน</a:t>
            </a:r>
            <a:endParaRPr lang="en-US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endParaRPr lang="en-US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  <a:sym typeface="Wingdings" panose="05000000000000000000" pitchFamily="2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E986B-C703-4D53-86DC-A9B5D9930278}"/>
              </a:ext>
            </a:extLst>
          </p:cNvPr>
          <p:cNvSpPr txBox="1"/>
          <p:nvPr/>
        </p:nvSpPr>
        <p:spPr>
          <a:xfrm>
            <a:off x="448551" y="811361"/>
            <a:ext cx="1017211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1. </a:t>
            </a:r>
            <a:r>
              <a:rPr lang="th-TH" sz="28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ลงชื่อเข้าใช้จากหน้าเวปไซต์ห้องสมุด </a:t>
            </a:r>
            <a:endParaRPr lang="en-US" sz="2800" dirty="0">
              <a:solidFill>
                <a:srgbClr val="405A67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227FA8-816E-41CA-838B-D2DE4855B95D}"/>
              </a:ext>
            </a:extLst>
          </p:cNvPr>
          <p:cNvSpPr/>
          <p:nvPr/>
        </p:nvSpPr>
        <p:spPr>
          <a:xfrm>
            <a:off x="619242" y="1859797"/>
            <a:ext cx="507573" cy="507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46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DFDDD2-49E5-4A00-890A-A314A4D0A25F}"/>
              </a:ext>
            </a:extLst>
          </p:cNvPr>
          <p:cNvSpPr txBox="1"/>
          <p:nvPr/>
        </p:nvSpPr>
        <p:spPr>
          <a:xfrm>
            <a:off x="706340" y="1896841"/>
            <a:ext cx="33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02A6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419DB-E827-0FAB-F5EA-187B4EBECC2C}"/>
              </a:ext>
            </a:extLst>
          </p:cNvPr>
          <p:cNvSpPr/>
          <p:nvPr/>
        </p:nvSpPr>
        <p:spPr>
          <a:xfrm rot="16200000" flipH="1">
            <a:off x="5106929" y="-4218262"/>
            <a:ext cx="380876" cy="9182055"/>
          </a:xfrm>
          <a:prstGeom prst="rect">
            <a:avLst/>
          </a:prstGeom>
          <a:solidFill>
            <a:srgbClr val="FC7F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8FD42B-92B3-D7C4-4B94-45BE3E97CF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31932" r="50000" b="62435"/>
          <a:stretch/>
        </p:blipFill>
        <p:spPr>
          <a:xfrm>
            <a:off x="226784" y="190006"/>
            <a:ext cx="4287157" cy="380877"/>
          </a:xfrm>
          <a:prstGeom prst="rect">
            <a:avLst/>
          </a:prstGeom>
        </p:spPr>
      </p:pic>
      <p:pic>
        <p:nvPicPr>
          <p:cNvPr id="3" name="Picture 2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C7D019FC-AFC1-D4CF-B7B9-5E101ECB2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99" y="81621"/>
            <a:ext cx="1660888" cy="874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3AB230-56E8-4890-6EED-6E8228CF99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815" y="2700050"/>
            <a:ext cx="7745440" cy="3927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5778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1C388D-71E4-42FB-AE93-0E0A6D91E516}"/>
              </a:ext>
            </a:extLst>
          </p:cNvPr>
          <p:cNvCxnSpPr>
            <a:cxnSpLocks/>
          </p:cNvCxnSpPr>
          <p:nvPr/>
        </p:nvCxnSpPr>
        <p:spPr>
          <a:xfrm>
            <a:off x="11225975" y="6540062"/>
            <a:ext cx="739243" cy="0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66514C-970E-4CAC-AE1A-F685D4C35F1D}"/>
              </a:ext>
            </a:extLst>
          </p:cNvPr>
          <p:cNvCxnSpPr>
            <a:cxnSpLocks/>
          </p:cNvCxnSpPr>
          <p:nvPr/>
        </p:nvCxnSpPr>
        <p:spPr>
          <a:xfrm flipV="1">
            <a:off x="11965218" y="4978400"/>
            <a:ext cx="0" cy="1561662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49B75D6-FA53-455A-9A80-9A55D0C63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6041CB5-22ED-4E40-9EC8-F06E7FCADEDE}"/>
              </a:ext>
            </a:extLst>
          </p:cNvPr>
          <p:cNvSpPr txBox="1"/>
          <p:nvPr/>
        </p:nvSpPr>
        <p:spPr>
          <a:xfrm>
            <a:off x="432945" y="678710"/>
            <a:ext cx="12537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1. </a:t>
            </a:r>
            <a:r>
              <a:rPr lang="th-TH" sz="32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ลงชื่อเข้าใช้จากหน้าเวปไซต์ห้องสมุด </a:t>
            </a:r>
            <a:r>
              <a:rPr lang="en-US" sz="32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(</a:t>
            </a:r>
            <a:r>
              <a:rPr lang="th-TH" sz="32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ต่อ</a:t>
            </a:r>
            <a:r>
              <a:rPr lang="en-US" sz="32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61353-124E-8BED-B454-60DCFFB61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0" y="1584811"/>
            <a:ext cx="11738435" cy="470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0B82B5-F32D-C887-95F0-20E09437F2D8}"/>
              </a:ext>
            </a:extLst>
          </p:cNvPr>
          <p:cNvSpPr/>
          <p:nvPr/>
        </p:nvSpPr>
        <p:spPr>
          <a:xfrm rot="16200000" flipH="1">
            <a:off x="5106929" y="-4218262"/>
            <a:ext cx="380876" cy="9182055"/>
          </a:xfrm>
          <a:prstGeom prst="rect">
            <a:avLst/>
          </a:prstGeom>
          <a:solidFill>
            <a:srgbClr val="FC7F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F15849-B050-E288-AED5-21BE171DDE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31932" r="50000" b="62435"/>
          <a:stretch/>
        </p:blipFill>
        <p:spPr>
          <a:xfrm>
            <a:off x="226784" y="190006"/>
            <a:ext cx="4287157" cy="380877"/>
          </a:xfrm>
          <a:prstGeom prst="rect">
            <a:avLst/>
          </a:prstGeom>
        </p:spPr>
      </p:pic>
      <p:pic>
        <p:nvPicPr>
          <p:cNvPr id="2" name="Picture 1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F810F2BD-2462-0003-5C68-0FC79CE7F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99" y="81621"/>
            <a:ext cx="1660888" cy="8743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8CF480-C83B-69CE-1E03-A04FB85DA6A5}"/>
              </a:ext>
            </a:extLst>
          </p:cNvPr>
          <p:cNvSpPr/>
          <p:nvPr/>
        </p:nvSpPr>
        <p:spPr>
          <a:xfrm rot="16200000">
            <a:off x="1654601" y="428469"/>
            <a:ext cx="2369584" cy="4795259"/>
          </a:xfrm>
          <a:prstGeom prst="rect">
            <a:avLst/>
          </a:prstGeom>
          <a:solidFill>
            <a:srgbClr val="FC7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56DA7E-0E6C-D070-E76F-63A457419F89}"/>
              </a:ext>
            </a:extLst>
          </p:cNvPr>
          <p:cNvSpPr txBox="1"/>
          <p:nvPr/>
        </p:nvSpPr>
        <p:spPr>
          <a:xfrm>
            <a:off x="1320677" y="1771974"/>
            <a:ext cx="29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ลงชื่อเข้าใช้งานด้วยบัญชี</a:t>
            </a:r>
          </a:p>
          <a:p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ของมหาวิทยาลัย</a:t>
            </a:r>
            <a:endParaRPr lang="en-US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3723F7-B176-1342-8373-C813964A701E}"/>
              </a:ext>
            </a:extLst>
          </p:cNvPr>
          <p:cNvSpPr/>
          <p:nvPr/>
        </p:nvSpPr>
        <p:spPr>
          <a:xfrm>
            <a:off x="703978" y="1823373"/>
            <a:ext cx="507573" cy="507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25CC80-5DED-10B0-1592-0AB5E71DA4AB}"/>
              </a:ext>
            </a:extLst>
          </p:cNvPr>
          <p:cNvSpPr txBox="1"/>
          <p:nvPr/>
        </p:nvSpPr>
        <p:spPr>
          <a:xfrm>
            <a:off x="772320" y="1875331"/>
            <a:ext cx="33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9122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22CE39-A662-09E7-AB33-46E37DDA7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267" y="1584811"/>
            <a:ext cx="7919947" cy="3942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8A7B552-979F-4D37-FD9F-A709D768FAA0}"/>
              </a:ext>
            </a:extLst>
          </p:cNvPr>
          <p:cNvSpPr/>
          <p:nvPr/>
        </p:nvSpPr>
        <p:spPr>
          <a:xfrm>
            <a:off x="7935721" y="2813224"/>
            <a:ext cx="3272838" cy="716973"/>
          </a:xfrm>
          <a:prstGeom prst="rect">
            <a:avLst/>
          </a:prstGeom>
          <a:noFill/>
          <a:ln w="444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73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C58553-0257-4EB2-B8C1-8ACBCEE0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0" y="1585519"/>
            <a:ext cx="11738435" cy="470062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2EBDB79-8DEC-4C52-A587-BD5A0410121D}"/>
              </a:ext>
            </a:extLst>
          </p:cNvPr>
          <p:cNvSpPr/>
          <p:nvPr/>
        </p:nvSpPr>
        <p:spPr>
          <a:xfrm rot="16200000">
            <a:off x="9378473" y="2293749"/>
            <a:ext cx="1145735" cy="3817168"/>
          </a:xfrm>
          <a:prstGeom prst="rect">
            <a:avLst/>
          </a:prstGeom>
          <a:solidFill>
            <a:srgbClr val="FC7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803C8A-C9E1-EA71-6DE9-138515914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901" y="1705392"/>
            <a:ext cx="3406435" cy="44047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E2884B1-41B9-4038-BD31-67C0F0786CBD}"/>
              </a:ext>
            </a:extLst>
          </p:cNvPr>
          <p:cNvSpPr/>
          <p:nvPr/>
        </p:nvSpPr>
        <p:spPr>
          <a:xfrm rot="16200000">
            <a:off x="1661787" y="2907759"/>
            <a:ext cx="1703518" cy="4141834"/>
          </a:xfrm>
          <a:prstGeom prst="rect">
            <a:avLst/>
          </a:prstGeom>
          <a:solidFill>
            <a:srgbClr val="1D3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219F9-12BF-4EB4-B581-6A3504AF0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29" y="1920774"/>
            <a:ext cx="4178031" cy="2464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49EF22-A568-4378-A9E7-BD6A31BB4880}"/>
              </a:ext>
            </a:extLst>
          </p:cNvPr>
          <p:cNvCxnSpPr>
            <a:cxnSpLocks/>
          </p:cNvCxnSpPr>
          <p:nvPr/>
        </p:nvCxnSpPr>
        <p:spPr>
          <a:xfrm>
            <a:off x="11225975" y="6540062"/>
            <a:ext cx="739243" cy="0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E7F32D-1075-4721-80FA-CCD83CFA8CD8}"/>
              </a:ext>
            </a:extLst>
          </p:cNvPr>
          <p:cNvCxnSpPr>
            <a:cxnSpLocks/>
          </p:cNvCxnSpPr>
          <p:nvPr/>
        </p:nvCxnSpPr>
        <p:spPr>
          <a:xfrm flipV="1">
            <a:off x="11965218" y="4978400"/>
            <a:ext cx="0" cy="1561662"/>
          </a:xfrm>
          <a:prstGeom prst="line">
            <a:avLst/>
          </a:prstGeom>
          <a:ln>
            <a:solidFill>
              <a:srgbClr val="2221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CBAFA9E-C8C8-4123-89F8-5BAD2BAE6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0801E0-1740-49F2-9648-8E2AE01AAC5B}"/>
              </a:ext>
            </a:extLst>
          </p:cNvPr>
          <p:cNvSpPr/>
          <p:nvPr/>
        </p:nvSpPr>
        <p:spPr>
          <a:xfrm>
            <a:off x="526874" y="3424929"/>
            <a:ext cx="1187744" cy="328474"/>
          </a:xfrm>
          <a:prstGeom prst="rect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E986B-C703-4D53-86DC-A9B5D9930278}"/>
              </a:ext>
            </a:extLst>
          </p:cNvPr>
          <p:cNvSpPr txBox="1"/>
          <p:nvPr/>
        </p:nvSpPr>
        <p:spPr>
          <a:xfrm>
            <a:off x="441761" y="814972"/>
            <a:ext cx="1109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2. </a:t>
            </a:r>
            <a:r>
              <a:rPr lang="th-TH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ลงชื่อเข้าใช้ผ่านเวปไซต์ </a:t>
            </a:r>
            <a:r>
              <a:rPr lang="en-US" sz="3200" dirty="0">
                <a:hlinkClick r:id="rId6"/>
              </a:rPr>
              <a:t>https://my.openathens.net/my</a:t>
            </a:r>
            <a:endParaRPr lang="en-US" sz="40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83E11-151A-4EAC-81DE-52146C5D15B1}"/>
              </a:ext>
            </a:extLst>
          </p:cNvPr>
          <p:cNvSpPr txBox="1"/>
          <p:nvPr/>
        </p:nvSpPr>
        <p:spPr>
          <a:xfrm>
            <a:off x="516114" y="4537148"/>
            <a:ext cx="4951053" cy="112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th-TH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เข้าสู่เวปไซต์ </a:t>
            </a:r>
            <a:endParaRPr lang="en-US" sz="14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https://my.openathens.net/my</a:t>
            </a:r>
            <a:endParaRPr lang="th-TH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th-TH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แล้วเลือกเมนู </a:t>
            </a:r>
            <a:r>
              <a:rPr lang="en-US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Sign 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84917EC-FDB9-4B98-A7F8-9A6770875ABB}"/>
              </a:ext>
            </a:extLst>
          </p:cNvPr>
          <p:cNvSpPr/>
          <p:nvPr/>
        </p:nvSpPr>
        <p:spPr>
          <a:xfrm>
            <a:off x="355523" y="4525322"/>
            <a:ext cx="507573" cy="507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CE6EBC-E6CB-47D4-A04E-72902D19442E}"/>
              </a:ext>
            </a:extLst>
          </p:cNvPr>
          <p:cNvSpPr txBox="1"/>
          <p:nvPr/>
        </p:nvSpPr>
        <p:spPr>
          <a:xfrm>
            <a:off x="442623" y="4571230"/>
            <a:ext cx="33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9122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749AA3-A19F-4DFA-A337-C37EA6152DF6}"/>
              </a:ext>
            </a:extLst>
          </p:cNvPr>
          <p:cNvSpPr/>
          <p:nvPr/>
        </p:nvSpPr>
        <p:spPr>
          <a:xfrm>
            <a:off x="9163198" y="3807505"/>
            <a:ext cx="2285993" cy="757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พิมพ์</a:t>
            </a:r>
            <a:r>
              <a:rPr lang="en-US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1600" dirty="0">
                <a:solidFill>
                  <a:srgbClr val="1D3D78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NSTRU </a:t>
            </a:r>
            <a:r>
              <a:rPr lang="th-TH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ที่ </a:t>
            </a:r>
            <a:br>
              <a:rPr lang="en-US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en-US" sz="1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Find your institution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C160C6-D4E1-47C3-BAF4-45A1CDAB68E3}"/>
              </a:ext>
            </a:extLst>
          </p:cNvPr>
          <p:cNvSpPr/>
          <p:nvPr/>
        </p:nvSpPr>
        <p:spPr>
          <a:xfrm>
            <a:off x="8593602" y="3807505"/>
            <a:ext cx="507573" cy="507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CA687E-A844-4B91-B6AD-4BAFB300EC0F}"/>
              </a:ext>
            </a:extLst>
          </p:cNvPr>
          <p:cNvSpPr txBox="1"/>
          <p:nvPr/>
        </p:nvSpPr>
        <p:spPr>
          <a:xfrm>
            <a:off x="8680700" y="3853413"/>
            <a:ext cx="33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9122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119E07-BC6D-442B-ABCF-72F81BE021A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714618" y="3531077"/>
            <a:ext cx="3524447" cy="58089"/>
          </a:xfrm>
          <a:prstGeom prst="straightConnector1">
            <a:avLst/>
          </a:prstGeom>
          <a:ln w="44450">
            <a:solidFill>
              <a:srgbClr val="FF461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984794F-D657-414B-A6FE-2E980616FA85}"/>
              </a:ext>
            </a:extLst>
          </p:cNvPr>
          <p:cNvSpPr/>
          <p:nvPr/>
        </p:nvSpPr>
        <p:spPr>
          <a:xfrm>
            <a:off x="5487699" y="3654214"/>
            <a:ext cx="564659" cy="407078"/>
          </a:xfrm>
          <a:prstGeom prst="rect">
            <a:avLst/>
          </a:prstGeom>
          <a:ln w="44450">
            <a:solidFill>
              <a:srgbClr val="FF461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952C36-C653-4138-830B-D27ABA07F674}"/>
              </a:ext>
            </a:extLst>
          </p:cNvPr>
          <p:cNvSpPr/>
          <p:nvPr/>
        </p:nvSpPr>
        <p:spPr>
          <a:xfrm>
            <a:off x="5264690" y="4257557"/>
            <a:ext cx="2348278" cy="407078"/>
          </a:xfrm>
          <a:prstGeom prst="rect">
            <a:avLst/>
          </a:prstGeom>
          <a:ln w="44450">
            <a:solidFill>
              <a:srgbClr val="FF461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E4209E-E441-1FD6-9A56-D499467FD0EE}"/>
              </a:ext>
            </a:extLst>
          </p:cNvPr>
          <p:cNvSpPr/>
          <p:nvPr/>
        </p:nvSpPr>
        <p:spPr>
          <a:xfrm rot="16200000" flipH="1">
            <a:off x="5106929" y="-4218262"/>
            <a:ext cx="380876" cy="9182055"/>
          </a:xfrm>
          <a:prstGeom prst="rect">
            <a:avLst/>
          </a:prstGeom>
          <a:solidFill>
            <a:srgbClr val="FC7F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DA276F-6DBC-060F-B60F-909BF1336C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31932" r="50000" b="62435"/>
          <a:stretch/>
        </p:blipFill>
        <p:spPr>
          <a:xfrm>
            <a:off x="226784" y="190006"/>
            <a:ext cx="4287157" cy="380877"/>
          </a:xfrm>
          <a:prstGeom prst="rect">
            <a:avLst/>
          </a:prstGeom>
        </p:spPr>
      </p:pic>
      <p:pic>
        <p:nvPicPr>
          <p:cNvPr id="3" name="Picture 2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07D1C720-F082-1A9C-D7E9-E4C3FCE0D5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99" y="81621"/>
            <a:ext cx="1660888" cy="87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0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C58553-0257-4EB2-B8C1-8ACBCEE0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0" y="1584811"/>
            <a:ext cx="11738435" cy="47013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B69F4B-6E78-4017-AA5D-30E193FF18E3}"/>
              </a:ext>
            </a:extLst>
          </p:cNvPr>
          <p:cNvSpPr/>
          <p:nvPr/>
        </p:nvSpPr>
        <p:spPr>
          <a:xfrm rot="16200000">
            <a:off x="1654601" y="428469"/>
            <a:ext cx="2369584" cy="4795259"/>
          </a:xfrm>
          <a:prstGeom prst="rect">
            <a:avLst/>
          </a:prstGeom>
          <a:solidFill>
            <a:srgbClr val="FC7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BAFA9E-C8C8-4123-89F8-5BAD2BAE6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3" y="6452976"/>
            <a:ext cx="865530" cy="1842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185750-9B45-4B99-8086-707627D6462F}"/>
              </a:ext>
            </a:extLst>
          </p:cNvPr>
          <p:cNvSpPr txBox="1"/>
          <p:nvPr/>
        </p:nvSpPr>
        <p:spPr>
          <a:xfrm>
            <a:off x="441761" y="814972"/>
            <a:ext cx="11523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2. </a:t>
            </a:r>
            <a:r>
              <a:rPr lang="th-TH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ลงชื่อเข้าใช้ผ่านเวปไซต์ </a:t>
            </a:r>
            <a:r>
              <a:rPr lang="en-US" sz="3200" dirty="0">
                <a:hlinkClick r:id="rId4"/>
              </a:rPr>
              <a:t>https://my.openathens.net/my</a:t>
            </a:r>
            <a:r>
              <a:rPr lang="en-US" sz="3200" dirty="0"/>
              <a:t> </a:t>
            </a:r>
            <a:r>
              <a:rPr lang="en-US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(</a:t>
            </a:r>
            <a:r>
              <a:rPr lang="th-TH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ต่อ</a:t>
            </a:r>
            <a:r>
              <a:rPr lang="en-US" sz="3600" dirty="0">
                <a:solidFill>
                  <a:srgbClr val="405A67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54F5D6-FCAC-43D5-BEFC-5878CA3B03B6}"/>
              </a:ext>
            </a:extLst>
          </p:cNvPr>
          <p:cNvSpPr txBox="1"/>
          <p:nvPr/>
        </p:nvSpPr>
        <p:spPr>
          <a:xfrm>
            <a:off x="1320677" y="1771974"/>
            <a:ext cx="29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ลงชื่อเข้าใช้งานด้วยบัญชี</a:t>
            </a:r>
          </a:p>
          <a:p>
            <a:r>
              <a:rPr lang="th-TH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ของมหาวิทยาลัย</a:t>
            </a:r>
            <a:endParaRPr lang="en-US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24A1B56-9369-4E98-B255-EAB2EB6009C0}"/>
              </a:ext>
            </a:extLst>
          </p:cNvPr>
          <p:cNvSpPr/>
          <p:nvPr/>
        </p:nvSpPr>
        <p:spPr>
          <a:xfrm>
            <a:off x="703978" y="1823373"/>
            <a:ext cx="507573" cy="507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544FBC-283A-4FE5-AC9E-425C31E6DE8E}"/>
              </a:ext>
            </a:extLst>
          </p:cNvPr>
          <p:cNvSpPr txBox="1"/>
          <p:nvPr/>
        </p:nvSpPr>
        <p:spPr>
          <a:xfrm>
            <a:off x="772320" y="1875331"/>
            <a:ext cx="33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9122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432A09-D3E0-4A70-5921-CEFC78481811}"/>
              </a:ext>
            </a:extLst>
          </p:cNvPr>
          <p:cNvSpPr/>
          <p:nvPr/>
        </p:nvSpPr>
        <p:spPr>
          <a:xfrm rot="16200000" flipH="1">
            <a:off x="5106929" y="-4218262"/>
            <a:ext cx="380876" cy="9182055"/>
          </a:xfrm>
          <a:prstGeom prst="rect">
            <a:avLst/>
          </a:prstGeom>
          <a:solidFill>
            <a:srgbClr val="FC7F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8853C4-2D6E-116F-9797-CA88B1D043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31932" r="50000" b="62435"/>
          <a:stretch/>
        </p:blipFill>
        <p:spPr>
          <a:xfrm>
            <a:off x="226784" y="190006"/>
            <a:ext cx="4287157" cy="380877"/>
          </a:xfrm>
          <a:prstGeom prst="rect">
            <a:avLst/>
          </a:prstGeom>
        </p:spPr>
      </p:pic>
      <p:pic>
        <p:nvPicPr>
          <p:cNvPr id="2" name="Picture 1" descr="A logo with an orange and black background&#10;&#10;AI-generated content may be incorrect.">
            <a:extLst>
              <a:ext uri="{FF2B5EF4-FFF2-40B4-BE49-F238E27FC236}">
                <a16:creationId xmlns:a16="http://schemas.microsoft.com/office/drawing/2014/main" id="{653AB3F7-18BA-BA32-F8DA-ACCE62309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99" y="81621"/>
            <a:ext cx="1660888" cy="874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EE9AE6-8AE6-46D4-0012-36AC2B8D4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5267" y="1584811"/>
            <a:ext cx="7919947" cy="3942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A239F4-3BBE-BFBC-A784-CE97A0A5B127}"/>
              </a:ext>
            </a:extLst>
          </p:cNvPr>
          <p:cNvSpPr/>
          <p:nvPr/>
        </p:nvSpPr>
        <p:spPr>
          <a:xfrm>
            <a:off x="7935721" y="2813224"/>
            <a:ext cx="3272838" cy="716973"/>
          </a:xfrm>
          <a:prstGeom prst="rect">
            <a:avLst/>
          </a:prstGeom>
          <a:noFill/>
          <a:ln w="444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30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7313</TotalTime>
  <Words>461</Words>
  <Application>Microsoft Office PowerPoint</Application>
  <PresentationFormat>Widescreen</PresentationFormat>
  <Paragraphs>61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Mitr</vt:lpstr>
      <vt:lpstr>Office Theme</vt:lpstr>
      <vt:lpstr>คู่มือการใช้งาน</vt:lpstr>
      <vt:lpstr>PowerPoint Presentation</vt:lpstr>
      <vt:lpstr>ตัวอย่างทรัพยากรที่สามารถเข้าใช้งานผ่าน OpenAthens</vt:lpstr>
      <vt:lpstr>การ Login หนึ่งครั้งสามารถใช้งานได้นานเท่าไร </vt:lpstr>
      <vt:lpstr>ตัวอย่างการลงชื่อเพื่อเข้าใช้งาน OpenAthens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คู่มือการใช้งาน OpenAthens</dc:title>
  <dc:creator>Nawat Tangpinijkarn</dc:creator>
  <cp:lastModifiedBy>Nawat Tangpinijkarn</cp:lastModifiedBy>
  <cp:revision>122</cp:revision>
  <dcterms:created xsi:type="dcterms:W3CDTF">2021-06-01T05:03:02Z</dcterms:created>
  <dcterms:modified xsi:type="dcterms:W3CDTF">2025-11-14T07:55:18Z</dcterms:modified>
</cp:coreProperties>
</file>